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9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Black" panose="02000000000000000000" pitchFamily="2" charset="0"/>
      <p:bold r:id="rId31"/>
      <p:boldItalic r:id="rId32"/>
    </p:embeddedFont>
    <p:embeddedFont>
      <p:font typeface="Roboto Light" panose="02000000000000000000" pitchFamily="2" charset="0"/>
      <p:regular r:id="rId33"/>
      <p:bold r:id="rId34"/>
      <p:italic r:id="rId35"/>
      <p:boldItalic r:id="rId36"/>
    </p:embeddedFont>
    <p:embeddedFont>
      <p:font typeface="Roboto Medium" panose="02000000000000000000" pitchFamily="2" charset="0"/>
      <p:regular r:id="rId37"/>
      <p:bold r:id="rId38"/>
      <p:italic r:id="rId39"/>
      <p:boldItalic r:id="rId40"/>
    </p:embeddedFont>
    <p:embeddedFont>
      <p:font typeface="Roboto Thin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iQTreLCi0VckUcv6Lsqe8zexWU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74A682-08EF-4657-880B-37D7A39EF9D3}">
  <a:tblStyle styleId="{1474A682-08EF-4657-880B-37D7A39EF9D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71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2" name="Google Shape;11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1bb41bfe1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3" name="Google Shape;1153;g11bb41bfe1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4" name="Google Shape;117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1" name="Google Shape;11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5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1" name="Google Shape;1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1" name="Google Shape;12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1" name="Google Shape;121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1" name="Google Shape;122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8" name="Google Shape;12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6" name="Google Shape;1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2" name="Google Shape;125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0" name="Google Shape;12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9" name="Google Shape;1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4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86" name="Google Shape;8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88" name="Google Shape;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93200"/>
            <a:ext cx="2286000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7" name="Google Shape;97;p3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0" cy="200253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5" cy="40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7" name="Google Shape;12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3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3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3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7" name="Google Shape;14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3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2" cy="114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5" name="Google Shape;165;p4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9" name="Google Shape;169;p4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p4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5" name="Google Shape;17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9" name="Google Shape;179;p4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" name="Google Shape;1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02" name="Google Shape;20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6" name="Google Shape;206;p4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25" name="Google Shape;225;p4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4" name="Google Shape;2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38" name="Google Shape;238;p4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4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1" name="Google Shape;27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2" name="Google Shape;27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75" name="Google Shape;275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4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8" name="Google Shape;308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9" name="Google Shape;309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1" name="Google Shape;311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2" name="Google Shape;312;p46"/>
          <p:cNvGrpSpPr/>
          <p:nvPr/>
        </p:nvGrpSpPr>
        <p:grpSpPr>
          <a:xfrm>
            <a:off x="457222" y="1149804"/>
            <a:ext cx="713194" cy="446423"/>
            <a:chOff x="457200" y="1466425"/>
            <a:chExt cx="776900" cy="486300"/>
          </a:xfrm>
        </p:grpSpPr>
        <p:sp>
          <p:nvSpPr>
            <p:cNvPr id="313" name="Google Shape;31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4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6"/>
          <p:cNvGrpSpPr/>
          <p:nvPr/>
        </p:nvGrpSpPr>
        <p:grpSpPr>
          <a:xfrm>
            <a:off x="457222" y="1672429"/>
            <a:ext cx="713194" cy="446423"/>
            <a:chOff x="457200" y="1466425"/>
            <a:chExt cx="776900" cy="486300"/>
          </a:xfrm>
        </p:grpSpPr>
        <p:sp>
          <p:nvSpPr>
            <p:cNvPr id="318" name="Google Shape;31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4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6"/>
          <p:cNvGrpSpPr/>
          <p:nvPr/>
        </p:nvGrpSpPr>
        <p:grpSpPr>
          <a:xfrm>
            <a:off x="457197" y="2195579"/>
            <a:ext cx="713194" cy="446423"/>
            <a:chOff x="457200" y="1466425"/>
            <a:chExt cx="776900" cy="486300"/>
          </a:xfrm>
        </p:grpSpPr>
        <p:sp>
          <p:nvSpPr>
            <p:cNvPr id="323" name="Google Shape;32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4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6"/>
          <p:cNvGrpSpPr/>
          <p:nvPr/>
        </p:nvGrpSpPr>
        <p:grpSpPr>
          <a:xfrm>
            <a:off x="457197" y="2718204"/>
            <a:ext cx="713194" cy="446423"/>
            <a:chOff x="457200" y="1466425"/>
            <a:chExt cx="776900" cy="486300"/>
          </a:xfrm>
        </p:grpSpPr>
        <p:sp>
          <p:nvSpPr>
            <p:cNvPr id="328" name="Google Shape;32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6"/>
          <p:cNvGrpSpPr/>
          <p:nvPr/>
        </p:nvGrpSpPr>
        <p:grpSpPr>
          <a:xfrm>
            <a:off x="457222" y="3240829"/>
            <a:ext cx="713194" cy="446423"/>
            <a:chOff x="457200" y="1466425"/>
            <a:chExt cx="776900" cy="486300"/>
          </a:xfrm>
        </p:grpSpPr>
        <p:sp>
          <p:nvSpPr>
            <p:cNvPr id="333" name="Google Shape;33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4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6"/>
          <p:cNvGrpSpPr/>
          <p:nvPr/>
        </p:nvGrpSpPr>
        <p:grpSpPr>
          <a:xfrm>
            <a:off x="457222" y="3763454"/>
            <a:ext cx="713194" cy="446423"/>
            <a:chOff x="457200" y="1466425"/>
            <a:chExt cx="776900" cy="486300"/>
          </a:xfrm>
        </p:grpSpPr>
        <p:sp>
          <p:nvSpPr>
            <p:cNvPr id="338" name="Google Shape;338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6"/>
          <p:cNvGrpSpPr/>
          <p:nvPr/>
        </p:nvGrpSpPr>
        <p:grpSpPr>
          <a:xfrm>
            <a:off x="457222" y="4311604"/>
            <a:ext cx="713194" cy="446423"/>
            <a:chOff x="457200" y="1466425"/>
            <a:chExt cx="776900" cy="486300"/>
          </a:xfrm>
        </p:grpSpPr>
        <p:sp>
          <p:nvSpPr>
            <p:cNvPr id="343" name="Google Shape;34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" name="Google Shape;34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2" name="Google Shape;352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4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7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355" name="Google Shape;35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4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57315" y="4311143"/>
            <a:ext cx="602564" cy="377174"/>
            <a:chOff x="457200" y="1466425"/>
            <a:chExt cx="776900" cy="486300"/>
          </a:xfrm>
        </p:grpSpPr>
        <p:sp>
          <p:nvSpPr>
            <p:cNvPr id="360" name="Google Shape;3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365" name="Google Shape;36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457265" y="3434768"/>
            <a:ext cx="602564" cy="377174"/>
            <a:chOff x="457200" y="1466425"/>
            <a:chExt cx="776900" cy="486300"/>
          </a:xfrm>
        </p:grpSpPr>
        <p:sp>
          <p:nvSpPr>
            <p:cNvPr id="370" name="Google Shape;37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4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7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375" name="Google Shape;37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4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7"/>
          <p:cNvGrpSpPr/>
          <p:nvPr/>
        </p:nvGrpSpPr>
        <p:grpSpPr>
          <a:xfrm>
            <a:off x="457290" y="2573393"/>
            <a:ext cx="602564" cy="377174"/>
            <a:chOff x="457200" y="1466425"/>
            <a:chExt cx="776900" cy="486300"/>
          </a:xfrm>
        </p:grpSpPr>
        <p:sp>
          <p:nvSpPr>
            <p:cNvPr id="380" name="Google Shape;3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4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7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385" name="Google Shape;385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4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7"/>
          <p:cNvGrpSpPr/>
          <p:nvPr/>
        </p:nvGrpSpPr>
        <p:grpSpPr>
          <a:xfrm>
            <a:off x="457240" y="1697018"/>
            <a:ext cx="602564" cy="377174"/>
            <a:chOff x="457200" y="1466425"/>
            <a:chExt cx="776900" cy="486300"/>
          </a:xfrm>
        </p:grpSpPr>
        <p:sp>
          <p:nvSpPr>
            <p:cNvPr id="390" name="Google Shape;39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6" name="Google Shape;396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7" name="Google Shape;39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8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402" name="Google Shape;40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8"/>
          <p:cNvGrpSpPr/>
          <p:nvPr/>
        </p:nvGrpSpPr>
        <p:grpSpPr>
          <a:xfrm>
            <a:off x="457315" y="4311143"/>
            <a:ext cx="602564" cy="377174"/>
            <a:chOff x="457200" y="1466425"/>
            <a:chExt cx="776900" cy="486300"/>
          </a:xfrm>
        </p:grpSpPr>
        <p:sp>
          <p:nvSpPr>
            <p:cNvPr id="407" name="Google Shape;40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8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412" name="Google Shape;41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457265" y="3434768"/>
            <a:ext cx="602564" cy="377174"/>
            <a:chOff x="457200" y="1466425"/>
            <a:chExt cx="776900" cy="486300"/>
          </a:xfrm>
        </p:grpSpPr>
        <p:sp>
          <p:nvSpPr>
            <p:cNvPr id="417" name="Google Shape;4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8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422" name="Google Shape;42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8"/>
          <p:cNvGrpSpPr/>
          <p:nvPr/>
        </p:nvGrpSpPr>
        <p:grpSpPr>
          <a:xfrm>
            <a:off x="457290" y="2573393"/>
            <a:ext cx="602564" cy="377174"/>
            <a:chOff x="457200" y="1466425"/>
            <a:chExt cx="776900" cy="486300"/>
          </a:xfrm>
        </p:grpSpPr>
        <p:sp>
          <p:nvSpPr>
            <p:cNvPr id="427" name="Google Shape;42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8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432" name="Google Shape;432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8"/>
          <p:cNvGrpSpPr/>
          <p:nvPr/>
        </p:nvGrpSpPr>
        <p:grpSpPr>
          <a:xfrm>
            <a:off x="457240" y="1697018"/>
            <a:ext cx="602564" cy="377174"/>
            <a:chOff x="457200" y="1466425"/>
            <a:chExt cx="776900" cy="486300"/>
          </a:xfrm>
        </p:grpSpPr>
        <p:sp>
          <p:nvSpPr>
            <p:cNvPr id="437" name="Google Shape;43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sz="20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43" name="Google Shape;44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4" name="Google Shape;44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6" name="Google Shape;446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47" name="Google Shape;447;p49"/>
          <p:cNvGrpSpPr/>
          <p:nvPr/>
        </p:nvGrpSpPr>
        <p:grpSpPr>
          <a:xfrm>
            <a:off x="457181" y="1345102"/>
            <a:ext cx="533372" cy="533480"/>
            <a:chOff x="457200" y="1378813"/>
            <a:chExt cx="695400" cy="695450"/>
          </a:xfrm>
        </p:grpSpPr>
        <p:sp>
          <p:nvSpPr>
            <p:cNvPr id="448" name="Google Shape;44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4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49"/>
          <p:cNvGrpSpPr/>
          <p:nvPr/>
        </p:nvGrpSpPr>
        <p:grpSpPr>
          <a:xfrm>
            <a:off x="3305156" y="1345102"/>
            <a:ext cx="533372" cy="533480"/>
            <a:chOff x="457200" y="1378813"/>
            <a:chExt cx="695400" cy="695450"/>
          </a:xfrm>
        </p:grpSpPr>
        <p:sp>
          <p:nvSpPr>
            <p:cNvPr id="453" name="Google Shape;453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9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7" name="Google Shape;457;p49"/>
          <p:cNvGrpSpPr/>
          <p:nvPr/>
        </p:nvGrpSpPr>
        <p:grpSpPr>
          <a:xfrm>
            <a:off x="6134081" y="1345852"/>
            <a:ext cx="533372" cy="533480"/>
            <a:chOff x="457200" y="1378813"/>
            <a:chExt cx="695400" cy="695450"/>
          </a:xfrm>
        </p:grpSpPr>
        <p:sp>
          <p:nvSpPr>
            <p:cNvPr id="458" name="Google Shape;458;p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5" name="Google Shape;46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6" name="Google Shape;466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5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5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5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5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93" name="Google Shape;493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6" name="Google Shape;496;p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5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5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5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1" name="Google Shape;511;p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2" name="Google Shape;51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5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1" name="Google Shape;521;p5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5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31" name="Google Shape;53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4" name="Google Shape;534;p5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5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5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50" name="Google Shape;550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3" name="Google Shape;553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5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61" name="Google Shape;561;p5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9" name="Google Shape;56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0" name="Google Shape;570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2" name="Google Shape;572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5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5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82" name="Google Shape;582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91" name="Google Shape;59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4" name="Google Shape;604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13" name="Google Shape;61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4" name="Google Shape;614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6" name="Google Shape;616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5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3" name="Google Shape;623;p5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6" name="Google Shape;626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5" name="Google Shape;63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6" name="Google Shape;63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9" name="Google Shape;639;p5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5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8" name="Google Shape;648;p5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7" name="Google Shape;65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8" name="Google Shape;658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0" name="Google Shape;660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1" name="Google Shape;661;p5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5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5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5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0" name="Google Shape;670;p5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5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82" name="Google Shape;68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5" name="Google Shape;685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6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6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6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6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6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97" name="Google Shape;697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7" name="Google Shape;70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8" name="Google Shape;708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0" name="Google Shape;71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1" name="Google Shape;711;p6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6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6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6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1" name="Google Shape;721;p6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2" name="Google Shape;722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32" name="Google Shape;732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3" name="Google Shape;733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5" name="Google Shape;735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6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6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6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6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47" name="Google Shape;747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7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2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2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57" name="Google Shape;757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8" name="Google Shape;75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0" name="Google Shape;760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6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6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6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6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0" name="Google Shape;770;p6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74" name="Google Shape;774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85" name="Google Shape;7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8" name="Google Shape;788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6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2" name="Google Shape;802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13" name="Google Shape;8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6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4" name="Google Shape;824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6" name="Google Shape;826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0" name="Google Shape;830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0" name="Google Shape;84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41" name="Google Shape;841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2" name="Google Shape;842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6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8" name="Google Shape;858;p6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68" name="Google Shape;868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6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6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6" name="Google Shape;876;p6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6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6" name="Google Shape;886;p6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88" name="Google Shape;888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899" name="Google Shape;899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0" name="Google Shape;900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2" name="Google Shape;902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3" name="Google Shape;913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19" name="Google Shape;919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30" name="Google Shape;930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1" name="Google Shape;931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6" name="Google Shape;946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50" name="Google Shape;950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6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61" name="Google Shape;96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2" name="Google Shape;96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4" name="Google Shape;96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5" name="Google Shape;975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81" name="Google Shape;981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94" name="Google Shape;99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 b="0" i="0" u="none" strike="noStrike" cap="non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1" name="Google Shape;1001;p7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9" name="Google Shape;3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8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8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2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56" name="Google Shape;56;p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60" name="Google Shape;60;p3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3" name="Google Shape;6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6110" y="1231212"/>
            <a:ext cx="2286000" cy="170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66" name="Google Shape;6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35" y="1058550"/>
            <a:ext cx="2560325" cy="19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6" name="Google Shape;7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 b="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79" name="Google Shape;79;p3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2" name="Google Shape;8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010" y="1152144"/>
            <a:ext cx="2286000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Unauthorized File Upload</a:t>
            </a:r>
            <a:endParaRPr/>
          </a:p>
        </p:txBody>
      </p:sp>
      <p:sp>
        <p:nvSpPr>
          <p:cNvPr id="1135" name="Google Shape;1135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36" name="Google Shape;1136;p10"/>
          <p:cNvSpPr/>
          <p:nvPr/>
        </p:nvSpPr>
        <p:spPr>
          <a:xfrm flipH="1">
            <a:off x="724275" y="1480575"/>
            <a:ext cx="2428500" cy="325229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"/>
          <p:cNvSpPr txBox="1"/>
          <p:nvPr/>
        </p:nvSpPr>
        <p:spPr>
          <a:xfrm>
            <a:off x="724275" y="1480624"/>
            <a:ext cx="2371500" cy="325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Cracked user hash to gain access.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Created Web shell in msfconsole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Uploaded Shell.PHP via WebDAV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8" name="Google Shape;1138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1" name="Google Shape;1141;p1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2" name="Google Shape;1142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3" name="Google Shape;1143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4" name="Google Shape;1144;p10"/>
          <p:cNvSpPr/>
          <p:nvPr/>
        </p:nvSpPr>
        <p:spPr>
          <a:xfrm flipH="1">
            <a:off x="3496050" y="1480574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"/>
          <p:cNvSpPr txBox="1"/>
          <p:nvPr/>
        </p:nvSpPr>
        <p:spPr>
          <a:xfrm>
            <a:off x="3496050" y="1480624"/>
            <a:ext cx="2428500" cy="325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Allows execution of shell commands on target machine.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6" name="Google Shape;1146;p1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7" name="Google Shape;1147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1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Exploitation</a:t>
            </a:r>
            <a:endParaRPr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Utilizing shell commands allows Meterprerter to establish a full connection to the target machine.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1bb41bfe15_0_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dk1"/>
                </a:solidFill>
              </a:rPr>
              <a:t>Exploitation: Remote Code Execution via Command Injection</a:t>
            </a:r>
            <a:endParaRPr dirty="0"/>
          </a:p>
        </p:txBody>
      </p:sp>
      <p:sp>
        <p:nvSpPr>
          <p:cNvPr id="1156" name="Google Shape;1156;g11bb41bfe15_0_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57" name="Google Shape;1157;g11bb41bfe15_0_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11bb41bfe15_0_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Utilized Meterpreter to connect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web shell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shell to explore and compr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omise target machine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g11bb41bfe15_0_2"/>
          <p:cNvGrpSpPr/>
          <p:nvPr/>
        </p:nvGrpSpPr>
        <p:grpSpPr>
          <a:xfrm>
            <a:off x="457181" y="887902"/>
            <a:ext cx="533372" cy="533480"/>
            <a:chOff x="457200" y="1378813"/>
            <a:chExt cx="695400" cy="695450"/>
          </a:xfrm>
        </p:grpSpPr>
        <p:sp>
          <p:nvSpPr>
            <p:cNvPr id="1160" name="Google Shape;1160;g11bb41bfe15_0_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g11bb41bfe15_0_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2" name="Google Shape;1162;g11bb41bfe15_0_2"/>
          <p:cNvGrpSpPr/>
          <p:nvPr/>
        </p:nvGrpSpPr>
        <p:grpSpPr>
          <a:xfrm>
            <a:off x="3228956" y="887902"/>
            <a:ext cx="533372" cy="533480"/>
            <a:chOff x="457200" y="1378813"/>
            <a:chExt cx="695400" cy="695450"/>
          </a:xfrm>
        </p:grpSpPr>
        <p:sp>
          <p:nvSpPr>
            <p:cNvPr id="1163" name="Google Shape;1163;g11bb41bfe15_0_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g11bb41bfe15_0_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5" name="Google Shape;1165;g11bb41bfe15_0_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11bb41bfe15_0_2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Remote code execution, it allowed us to open a Meterpreter shell to target machine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Achieved full file system access for exploration.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7" name="Google Shape;1167;g11bb41bfe15_0_2"/>
          <p:cNvGrpSpPr/>
          <p:nvPr/>
        </p:nvGrpSpPr>
        <p:grpSpPr>
          <a:xfrm>
            <a:off x="6134081" y="888652"/>
            <a:ext cx="533372" cy="533480"/>
            <a:chOff x="457200" y="1378813"/>
            <a:chExt cx="695400" cy="695450"/>
          </a:xfrm>
        </p:grpSpPr>
        <p:sp>
          <p:nvSpPr>
            <p:cNvPr id="1168" name="Google Shape;1168;g11bb41bfe15_0_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9" name="Google Shape;1169;g11bb41bfe15_0_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0" name="Google Shape;1170;g11bb41bfe15_0_2"/>
          <p:cNvSpPr/>
          <p:nvPr/>
        </p:nvSpPr>
        <p:spPr>
          <a:xfrm flipH="1">
            <a:off x="6401175" y="1481325"/>
            <a:ext cx="2428500" cy="171011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g11bb41bfe15_0_2"/>
          <p:cNvSpPr txBox="1"/>
          <p:nvPr/>
        </p:nvSpPr>
        <p:spPr>
          <a:xfrm>
            <a:off x="6429675" y="1514426"/>
            <a:ext cx="2371500" cy="167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Aftermath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Having full access to all files after achieving a shell on target machine, we were able to capture the flag.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34889B2-115F-D31E-8E3C-BF29D0F41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5" y="3568952"/>
            <a:ext cx="2248214" cy="6858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8" name="Google Shape;1178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5" name="Google Shape;1185;p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dirty="0"/>
          </a:p>
        </p:txBody>
      </p:sp>
      <p:sp>
        <p:nvSpPr>
          <p:cNvPr id="1186" name="Google Shape;1186;p12"/>
          <p:cNvSpPr/>
          <p:nvPr/>
        </p:nvSpPr>
        <p:spPr>
          <a:xfrm>
            <a:off x="268941" y="636303"/>
            <a:ext cx="4105835" cy="4177744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7" name="Google Shape;1187;p12"/>
          <p:cNvSpPr txBox="1">
            <a:spLocks noGrp="1"/>
          </p:cNvSpPr>
          <p:nvPr>
            <p:ph type="subTitle" idx="1"/>
          </p:nvPr>
        </p:nvSpPr>
        <p:spPr>
          <a:xfrm>
            <a:off x="4572000" y="744071"/>
            <a:ext cx="4303059" cy="406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What time did the port scan occur?</a:t>
            </a:r>
          </a:p>
          <a:p>
            <a:pPr marL="3238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238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-US" sz="1200" dirty="0"/>
              <a:t>02:00</a:t>
            </a:r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How many packets were sent, and from which IP?</a:t>
            </a:r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/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/>
              <a:t>On the top graph we see a total count of </a:t>
            </a:r>
            <a:r>
              <a:rPr lang="en-US" sz="1200" b="1" dirty="0"/>
              <a:t>20,370 </a:t>
            </a:r>
            <a:r>
              <a:rPr lang="en-US" sz="1200" dirty="0"/>
              <a:t> and on the second graph we see a lot of traffic from IP address </a:t>
            </a:r>
            <a:r>
              <a:rPr lang="en-US" sz="1200" b="1" dirty="0"/>
              <a:t>192.168.1.90</a:t>
            </a:r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What indicates that this was a port scan?</a:t>
            </a:r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/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1200" dirty="0"/>
              <a:t>The last graph shows the responses 401 (unauthorized), 200 (OK), 204 (no content) and 301 (moved permanently).</a:t>
            </a:r>
          </a:p>
          <a:p>
            <a:pPr marL="1524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sz="12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54F486A-0B24-2E3E-CF46-0B4A4CB6C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684653"/>
            <a:ext cx="3863789" cy="1887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EB0C42-2F85-DC4C-4D63-10D382E5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4" y="2645878"/>
            <a:ext cx="3471699" cy="20940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 (cont.)</a:t>
            </a:r>
            <a:endParaRPr dirty="0"/>
          </a:p>
        </p:txBody>
      </p:sp>
      <p:sp>
        <p:nvSpPr>
          <p:cNvPr id="1185" name="Google Shape;1185;p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dirty="0"/>
          </a:p>
        </p:txBody>
      </p:sp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C047A037-C862-F251-964E-9CE3B4B71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24" y="1111259"/>
            <a:ext cx="7612952" cy="29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96" name="Google Shape;1196;p13"/>
          <p:cNvSpPr/>
          <p:nvPr/>
        </p:nvSpPr>
        <p:spPr>
          <a:xfrm>
            <a:off x="308315" y="767969"/>
            <a:ext cx="8624251" cy="2115605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7" name="Google Shape;1197;p13"/>
          <p:cNvSpPr txBox="1">
            <a:spLocks noGrp="1"/>
          </p:cNvSpPr>
          <p:nvPr>
            <p:ph type="subTitle" idx="1"/>
          </p:nvPr>
        </p:nvSpPr>
        <p:spPr>
          <a:xfrm>
            <a:off x="349418" y="3117843"/>
            <a:ext cx="4007010" cy="154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b="1" dirty="0"/>
              <a:t>What time did the request occur? How many requests were made?</a:t>
            </a:r>
          </a:p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" sz="1200" dirty="0"/>
          </a:p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The first screenshot shows that </a:t>
            </a:r>
            <a:r>
              <a:rPr lang="en" sz="1200" b="1" dirty="0"/>
              <a:t>20,370</a:t>
            </a:r>
            <a:r>
              <a:rPr lang="en" sz="1200" dirty="0"/>
              <a:t> requests were made at </a:t>
            </a:r>
            <a:r>
              <a:rPr lang="en" sz="1200" b="1" dirty="0"/>
              <a:t>02:00.</a:t>
            </a:r>
            <a:endParaRPr sz="1200" b="1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191EA4-0180-2F79-4FAF-27CD673B5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864971"/>
            <a:ext cx="3899229" cy="1904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30087-3E11-50B8-EAE5-6214AFB796F6}"/>
              </a:ext>
            </a:extLst>
          </p:cNvPr>
          <p:cNvSpPr txBox="1"/>
          <p:nvPr/>
        </p:nvSpPr>
        <p:spPr>
          <a:xfrm>
            <a:off x="4467903" y="3175202"/>
            <a:ext cx="4464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Which files were requested? What did they contain?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lang="en-US" sz="1200" b="1" dirty="0">
              <a:latin typeface="Roboto"/>
              <a:ea typeface="Roboto"/>
              <a:sym typeface="Roboto"/>
            </a:endParaRPr>
          </a:p>
          <a:p>
            <a:pPr marL="1524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lang="en-US" sz="1200" dirty="0">
                <a:latin typeface="Roboto"/>
                <a:ea typeface="Roboto"/>
                <a:sym typeface="Roboto"/>
              </a:rPr>
              <a:t>Notable requests are:</a:t>
            </a:r>
          </a:p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http://192.168.1.105/company_folders/secret_folder</a:t>
            </a:r>
          </a:p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Roboto"/>
                <a:ea typeface="Roboto"/>
                <a:sym typeface="Roboto"/>
              </a:rPr>
              <a:t>http://192.168.1.105/webdav</a:t>
            </a: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Roboto"/>
                <a:ea typeface="Roboto"/>
                <a:sym typeface="Roboto"/>
              </a:rPr>
              <a:t>http://192.168.1.105/webdav/passwd.dav</a:t>
            </a:r>
          </a:p>
          <a:p>
            <a:pPr marL="3238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http://192.168.1.105/webdav/shell.php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C4FBD-FDF3-34B8-6263-3DA9EC350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870" y="952944"/>
            <a:ext cx="4427254" cy="16138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06" name="Google Shape;1206;p14"/>
          <p:cNvSpPr/>
          <p:nvPr/>
        </p:nvSpPr>
        <p:spPr>
          <a:xfrm>
            <a:off x="285895" y="696834"/>
            <a:ext cx="857221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14"/>
          <p:cNvSpPr txBox="1">
            <a:spLocks noGrp="1"/>
          </p:cNvSpPr>
          <p:nvPr>
            <p:ph type="subTitle" idx="1"/>
          </p:nvPr>
        </p:nvSpPr>
        <p:spPr>
          <a:xfrm>
            <a:off x="285894" y="3244068"/>
            <a:ext cx="8572209" cy="131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sz="1200" dirty="0"/>
              <a:t>With a large number of requests for the </a:t>
            </a:r>
            <a:r>
              <a:rPr lang="en" sz="1200" i="1" dirty="0"/>
              <a:t>‘/company_folders/secret_folder’, </a:t>
            </a:r>
            <a:r>
              <a:rPr lang="en" sz="1200" dirty="0"/>
              <a:t>which contains sensitive information, only </a:t>
            </a:r>
            <a:r>
              <a:rPr lang="en" sz="1200" u="sng" dirty="0"/>
              <a:t>2 requests</a:t>
            </a:r>
            <a:r>
              <a:rPr lang="en" sz="1200" dirty="0"/>
              <a:t> were successful. We also found Hydra, Brute-Force Attack tool,  was used as indicated above. These are clear signs of a </a:t>
            </a:r>
            <a:r>
              <a:rPr lang="en" sz="1200" i="1" dirty="0"/>
              <a:t>Brute-Force Attack.</a:t>
            </a:r>
            <a:endParaRPr sz="1200" i="1" dirty="0"/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dirty="0"/>
          </a:p>
          <a:p>
            <a:pPr marL="3238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•"/>
            </a:pPr>
            <a:r>
              <a:rPr lang="en" sz="1200" dirty="0"/>
              <a:t>The attacker had attempted 16,224 attempts to gain access into the ‘secret_folder’. Only 2 requests were successful.</a:t>
            </a:r>
            <a:endParaRPr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D8B4-A1B0-FA90-2A8A-994BC8485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486" y="902733"/>
            <a:ext cx="3218736" cy="1972301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E1B313D-AFAE-1839-AC00-654D1DD92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8" y="1101353"/>
            <a:ext cx="5248825" cy="17397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16" name="Google Shape;1216;p15"/>
          <p:cNvSpPr/>
          <p:nvPr/>
        </p:nvSpPr>
        <p:spPr>
          <a:xfrm>
            <a:off x="367350" y="786482"/>
            <a:ext cx="8409300" cy="295739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15"/>
          <p:cNvSpPr txBox="1">
            <a:spLocks noGrp="1"/>
          </p:cNvSpPr>
          <p:nvPr>
            <p:ph type="subTitle" idx="1"/>
          </p:nvPr>
        </p:nvSpPr>
        <p:spPr>
          <a:xfrm>
            <a:off x="367350" y="3743875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‘</a:t>
            </a:r>
            <a:r>
              <a:rPr lang="en-US" sz="1200" i="1" dirty="0" err="1"/>
              <a:t>secret_folder</a:t>
            </a:r>
            <a:r>
              <a:rPr lang="en-US" sz="1200" i="1" dirty="0"/>
              <a:t>’ </a:t>
            </a:r>
            <a:r>
              <a:rPr lang="en-US" sz="1200" dirty="0"/>
              <a:t>directory was requested </a:t>
            </a:r>
            <a:r>
              <a:rPr lang="en-US" sz="1200" b="1" dirty="0"/>
              <a:t>16,224</a:t>
            </a:r>
            <a:r>
              <a:rPr lang="en-US" sz="1200" dirty="0"/>
              <a:t> times.</a:t>
            </a:r>
          </a:p>
          <a:p>
            <a:pPr marL="1524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1200" dirty="0"/>
          </a:p>
          <a:p>
            <a:pPr marL="320040" lvl="0" indent="-1676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‘</a:t>
            </a:r>
            <a:r>
              <a:rPr lang="en-US" sz="1200" i="1" dirty="0" err="1"/>
              <a:t>shell.php</a:t>
            </a:r>
            <a:r>
              <a:rPr lang="en-US" sz="1200" i="1" dirty="0"/>
              <a:t>’</a:t>
            </a:r>
            <a:r>
              <a:rPr lang="en-US" sz="1200" dirty="0"/>
              <a:t> file was requested </a:t>
            </a:r>
            <a:r>
              <a:rPr lang="en-US" sz="1200" b="1" dirty="0"/>
              <a:t>12</a:t>
            </a:r>
            <a:r>
              <a:rPr lang="en-US" sz="1200" dirty="0"/>
              <a:t> times.</a:t>
            </a:r>
            <a:endParaRPr sz="12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ED178FD-D5EE-365E-0B13-EC8CB9BE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4" y="861418"/>
            <a:ext cx="8142668" cy="26989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6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5" name="Google Shape;1225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1" name="Google Shape;1231;p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32" name="Google Shape;1232;p17"/>
          <p:cNvSpPr txBox="1">
            <a:spLocks noGrp="1"/>
          </p:cNvSpPr>
          <p:nvPr>
            <p:ph type="subTitle" idx="2"/>
          </p:nvPr>
        </p:nvSpPr>
        <p:spPr>
          <a:xfrm>
            <a:off x="0" y="1602450"/>
            <a:ext cx="4286100" cy="2924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Having a port scan alert, with a threshold of 10 per second and persisting longer than 5 seconds.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These alerts would be also for any use of Nmap being used outside of the company. </a:t>
            </a:r>
            <a:endParaRPr sz="1400" dirty="0"/>
          </a:p>
        </p:txBody>
      </p:sp>
      <p:sp>
        <p:nvSpPr>
          <p:cNvPr id="1233" name="Google Shape;1233;p17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400" dirty="0"/>
              <a:t>Recommendations: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A whitelist of approved IPs and have a firewall in place to block unauthorized IPs from scanning the network.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Use in-house port scanning to identify open or unused ports. 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025" name="Google Shape;1025;p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 b="0" i="0" u="none" strike="noStrike" cap="non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39" name="Google Shape;1239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40" name="Google Shape;1240;p18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Set alarm to trigger if IP address not on the whitelist attempt to connect.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Threshold would be </a:t>
            </a:r>
            <a:r>
              <a:rPr lang="en-US" sz="1400" i="1" dirty="0"/>
              <a:t>True/False </a:t>
            </a:r>
            <a:r>
              <a:rPr lang="en-US" sz="1400" dirty="0"/>
              <a:t>alarm.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If requesting IP address is on the whitelist, then no alarm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Conversely, if the IP address is not on the authorized list, alarm triggers.</a:t>
            </a:r>
            <a:endParaRPr sz="1400" dirty="0"/>
          </a:p>
        </p:txBody>
      </p:sp>
      <p:sp>
        <p:nvSpPr>
          <p:cNvPr id="1241" name="Google Shape;1241;p18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Recommendations: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Access to sensitive files should only be with specific admin users.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Even when authorized personnel do access sensitive files, a notification lets the other admin users aware.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Encrypt files when at rest.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7" name="Google Shape;1247;p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48" name="Google Shape;1248;p19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An alarm of 100 requests per second for 5 seconds should trigger notifying the appropriate staff.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249" name="Google Shape;1249;p19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Recommendations: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/>
              <a:t>Configure ‘</a:t>
            </a:r>
            <a:r>
              <a:rPr lang="en-US" sz="1400" i="1"/>
              <a:t>fail2ban’</a:t>
            </a:r>
            <a:r>
              <a:rPr lang="en-US" sz="1400"/>
              <a:t> utility </a:t>
            </a: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Utilize more complex passwords that are changed on a routine interval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Stagger timeouts for un-successful login attempts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Multi-Factor Authentication</a:t>
            </a: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55" name="Google Shape;1255;p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56" name="Google Shape;1256;p2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400" dirty="0"/>
              <a:t>Alarm that fires when the </a:t>
            </a:r>
            <a:r>
              <a:rPr lang="en-US" sz="1400" dirty="0" err="1"/>
              <a:t>Webdav</a:t>
            </a:r>
            <a:r>
              <a:rPr lang="en-US" sz="1400" dirty="0"/>
              <a:t> is access to appropriate staff.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While also only allowing only approved IP addresses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257" name="Google Shape;1257;p2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Recommendation: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Install and configure </a:t>
            </a:r>
            <a:r>
              <a:rPr lang="en-US" sz="1400" dirty="0" err="1"/>
              <a:t>filebeat</a:t>
            </a:r>
            <a:r>
              <a:rPr lang="en-US" sz="1400" dirty="0"/>
              <a:t> on host.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This would allow team to monitor access to directory and the requests made.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3" name="Google Shape;1263;p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264" name="Google Shape;1264;p2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Alarm set when a POST request has been made or prohibited file types such as ‘.</a:t>
            </a:r>
            <a:r>
              <a:rPr lang="en-US" sz="1400" dirty="0" err="1"/>
              <a:t>php</a:t>
            </a:r>
            <a:r>
              <a:rPr lang="en-US" sz="1400" dirty="0"/>
              <a:t>’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400" dirty="0"/>
              <a:t>Alarm should trigger immediately if condition has been met.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</p:txBody>
      </p:sp>
      <p:sp>
        <p:nvSpPr>
          <p:cNvPr id="1265" name="Google Shape;1265;p2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dirty="0"/>
              <a:t>Recommendations: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Install and configure </a:t>
            </a:r>
            <a:r>
              <a:rPr lang="en-US" sz="1400" dirty="0" err="1"/>
              <a:t>Filebeat</a:t>
            </a: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Isolate uploads to a storage partition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Scan files before upload.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Firewall to prevent un-authorized IPs from uploading</a:t>
            </a:r>
            <a:endParaRPr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IP Range</a:t>
            </a:r>
            <a:r>
              <a:rPr lang="en">
                <a:solidFill>
                  <a:schemeClr val="dk1"/>
                </a:solidFill>
              </a:rPr>
              <a:t>: 192.168.1.0/24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Netmask</a:t>
            </a:r>
            <a:r>
              <a:rPr lang="en">
                <a:solidFill>
                  <a:schemeClr val="dk1"/>
                </a:solidFill>
              </a:rPr>
              <a:t>: 255.255.255.0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Gateway</a:t>
            </a:r>
            <a:r>
              <a:rPr lang="en">
                <a:solidFill>
                  <a:schemeClr val="dk1"/>
                </a:solidFill>
              </a:rPr>
              <a:t>: 192.168.1.1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IPv4</a:t>
            </a:r>
            <a:r>
              <a:rPr lang="en">
                <a:solidFill>
                  <a:schemeClr val="dk1"/>
                </a:solidFill>
              </a:rPr>
              <a:t>: 192.168.1.90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OS</a:t>
            </a:r>
            <a:r>
              <a:rPr lang="en">
                <a:solidFill>
                  <a:schemeClr val="dk1"/>
                </a:solidFill>
              </a:rPr>
              <a:t>: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Hostname</a:t>
            </a:r>
            <a:r>
              <a:rPr lang="en">
                <a:solidFill>
                  <a:schemeClr val="dk1"/>
                </a:solidFill>
              </a:rPr>
              <a:t>: Kali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IPv4</a:t>
            </a:r>
            <a:r>
              <a:rPr lang="en">
                <a:solidFill>
                  <a:schemeClr val="dk1"/>
                </a:solidFill>
              </a:rPr>
              <a:t>: 192.168.1.100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OS</a:t>
            </a:r>
            <a:r>
              <a:rPr lang="en">
                <a:solidFill>
                  <a:schemeClr val="dk1"/>
                </a:solidFill>
              </a:rPr>
              <a:t>: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Hostname</a:t>
            </a:r>
            <a:r>
              <a:rPr lang="en">
                <a:solidFill>
                  <a:schemeClr val="dk1"/>
                </a:solidFill>
              </a:rPr>
              <a:t>: ELK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IPv4</a:t>
            </a:r>
            <a:r>
              <a:rPr lang="en">
                <a:solidFill>
                  <a:schemeClr val="dk1"/>
                </a:solidFill>
              </a:rPr>
              <a:t>: 192.168.1.105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OS</a:t>
            </a:r>
            <a:r>
              <a:rPr lang="en">
                <a:solidFill>
                  <a:schemeClr val="dk1"/>
                </a:solidFill>
              </a:rPr>
              <a:t>: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Hostname</a:t>
            </a:r>
            <a:r>
              <a:rPr lang="en">
                <a:solidFill>
                  <a:schemeClr val="dk1"/>
                </a:solidFill>
              </a:rPr>
              <a:t>: Capstone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sp>
        <p:nvSpPr>
          <p:cNvPr id="1058" name="Google Shape;1058;p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792D9D-B4DD-7806-270C-158EE197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2" y="589238"/>
            <a:ext cx="6081881" cy="4271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6"/>
          <p:cNvSpPr txBox="1">
            <a:spLocks noGrp="1"/>
          </p:cNvSpPr>
          <p:nvPr>
            <p:ph type="subTitle" idx="1"/>
          </p:nvPr>
        </p:nvSpPr>
        <p:spPr>
          <a:xfrm>
            <a:off x="0" y="68382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76" name="Google Shape;1076;p6"/>
          <p:cNvGraphicFramePr/>
          <p:nvPr>
            <p:extLst>
              <p:ext uri="{D42A27DB-BD31-4B8C-83A1-F6EECF244321}">
                <p14:modId xmlns:p14="http://schemas.microsoft.com/office/powerpoint/2010/main" val="3479209813"/>
              </p:ext>
            </p:extLst>
          </p:nvPr>
        </p:nvGraphicFramePr>
        <p:xfrm>
          <a:off x="419800" y="1198750"/>
          <a:ext cx="8346600" cy="2783650"/>
        </p:xfrm>
        <a:graphic>
          <a:graphicData uri="http://schemas.openxmlformats.org/drawingml/2006/table">
            <a:tbl>
              <a:tblPr>
                <a:noFill/>
                <a:tableStyleId>{1474A682-08EF-4657-880B-37D7A39EF9D3}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(VM)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MACHINE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/ KIBANA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MONITORING AND PARSING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9715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graphicFrame>
        <p:nvGraphicFramePr>
          <p:cNvPr id="1084" name="Google Shape;1084;p7"/>
          <p:cNvGraphicFramePr/>
          <p:nvPr>
            <p:extLst>
              <p:ext uri="{D42A27DB-BD31-4B8C-83A1-F6EECF244321}">
                <p14:modId xmlns:p14="http://schemas.microsoft.com/office/powerpoint/2010/main" val="903225184"/>
              </p:ext>
            </p:extLst>
          </p:nvPr>
        </p:nvGraphicFramePr>
        <p:xfrm>
          <a:off x="390750" y="1183050"/>
          <a:ext cx="8362500" cy="3466950"/>
        </p:xfrm>
        <a:graphic>
          <a:graphicData uri="http://schemas.openxmlformats.org/drawingml/2006/table">
            <a:tbl>
              <a:tblPr>
                <a:noFill/>
                <a:tableStyleId>{1474A682-08EF-4657-880B-37D7A39EF9D3}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Senisitve Data Exposure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‘secret_folder’ is publically accessible, but only meant for authorized personnel.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utilize the credentials that can be used to gain access into web servers.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Easier for Attackers to Brute force attack passwords.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Will make it very easy for bad attackers to access sensitive areas.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File Upload</a:t>
                      </a:r>
                      <a:endParaRPr sz="1200" i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upload any file to the web server.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Bad actors can upload malicious payloads to execute on server.</a:t>
                      </a:r>
                      <a:endParaRPr sz="1200" i="1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Code Execution via Command Injection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execute malicious payloads, such as PHP scripts to execute shell commands.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create a Reverse shell.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Exploitation: Sensitive Data Exposure</a:t>
            </a:r>
            <a:endParaRPr dirty="0"/>
          </a:p>
        </p:txBody>
      </p:sp>
      <p:sp>
        <p:nvSpPr>
          <p:cNvPr id="1090" name="Google Shape;1090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091" name="Google Shape;1091;p8"/>
          <p:cNvSpPr/>
          <p:nvPr/>
        </p:nvSpPr>
        <p:spPr>
          <a:xfrm flipH="1">
            <a:off x="724275" y="1480575"/>
            <a:ext cx="2428500" cy="30824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"/>
          <p:cNvSpPr txBox="1"/>
          <p:nvPr/>
        </p:nvSpPr>
        <p:spPr>
          <a:xfrm>
            <a:off x="724275" y="1480625"/>
            <a:ext cx="2371500" cy="294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Nmap to scan network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‘d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rib’ 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 map URLs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Used browser to navigate.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8"/>
          <p:cNvSpPr/>
          <p:nvPr/>
        </p:nvSpPr>
        <p:spPr>
          <a:xfrm flipH="1">
            <a:off x="3496050" y="1480575"/>
            <a:ext cx="2428500" cy="30824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8"/>
          <p:cNvSpPr txBox="1"/>
          <p:nvPr/>
        </p:nvSpPr>
        <p:spPr>
          <a:xfrm>
            <a:off x="3496050" y="1480625"/>
            <a:ext cx="2428500" cy="2947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Able to find ‘</a:t>
            </a:r>
            <a:r>
              <a:rPr lang="en" sz="1200" i="1" dirty="0">
                <a:latin typeface="Roboto"/>
                <a:ea typeface="Roboto"/>
                <a:cs typeface="Roboto"/>
                <a:sym typeface="Roboto"/>
              </a:rPr>
              <a:t>secret_folder’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directory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Directory is password protected but can be brute forced.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8"/>
          <p:cNvSpPr/>
          <p:nvPr/>
        </p:nvSpPr>
        <p:spPr>
          <a:xfrm flipH="1">
            <a:off x="6401175" y="1481325"/>
            <a:ext cx="2428500" cy="308171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8"/>
          <p:cNvSpPr txBox="1"/>
          <p:nvPr/>
        </p:nvSpPr>
        <p:spPr>
          <a:xfrm>
            <a:off x="6401175" y="1481375"/>
            <a:ext cx="2371500" cy="30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Exploitation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sym typeface="Roboto"/>
              </a:rPr>
              <a:t>Login dialog box reveals the approved user should be </a:t>
            </a:r>
            <a:r>
              <a:rPr lang="en" sz="1200" i="1" dirty="0">
                <a:latin typeface="Roboto"/>
                <a:ea typeface="Roboto"/>
                <a:sym typeface="Roboto"/>
              </a:rPr>
              <a:t>‘ashton’</a:t>
            </a:r>
          </a:p>
          <a:p>
            <a:pPr marL="45720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sym typeface="Roboto"/>
              </a:rPr>
              <a:t>Info is used to brute-force attack to steal data.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Weak Passwords (Brute Force Attack) </a:t>
            </a:r>
            <a:endParaRPr/>
          </a:p>
        </p:txBody>
      </p:sp>
      <p:sp>
        <p:nvSpPr>
          <p:cNvPr id="1112" name="Google Shape;1112;p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/>
          </a:p>
        </p:txBody>
      </p:sp>
      <p:sp>
        <p:nvSpPr>
          <p:cNvPr id="1113" name="Google Shape;1113;p9"/>
          <p:cNvSpPr/>
          <p:nvPr/>
        </p:nvSpPr>
        <p:spPr>
          <a:xfrm flipH="1">
            <a:off x="724275" y="1480575"/>
            <a:ext cx="2428500" cy="154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"/>
          <p:cNvSpPr txBox="1"/>
          <p:nvPr/>
        </p:nvSpPr>
        <p:spPr>
          <a:xfrm>
            <a:off x="724275" y="1480625"/>
            <a:ext cx="23715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Exploration on browser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(Brute Attack)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8" name="Google Shape;1118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9" name="Google Shape;1119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9"/>
          <p:cNvSpPr/>
          <p:nvPr/>
        </p:nvSpPr>
        <p:spPr>
          <a:xfrm flipH="1">
            <a:off x="3496050" y="1480575"/>
            <a:ext cx="2428500" cy="154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9"/>
          <p:cNvSpPr txBox="1"/>
          <p:nvPr/>
        </p:nvSpPr>
        <p:spPr>
          <a:xfrm>
            <a:off x="3496050" y="1480625"/>
            <a:ext cx="24285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Gained access using Brute Force attack to find a step-by-step guide on how to remotely connect to web server.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3" name="Google Shape;1123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4" name="Google Shape;1124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" sz="2100" b="0" i="0" u="none" strike="noStrike" cap="non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5" name="Google Shape;1125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6" name="Google Shape;1126;p9"/>
          <p:cNvSpPr/>
          <p:nvPr/>
        </p:nvSpPr>
        <p:spPr>
          <a:xfrm flipH="1">
            <a:off x="6401175" y="1481325"/>
            <a:ext cx="2428500" cy="1548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9"/>
          <p:cNvSpPr txBox="1"/>
          <p:nvPr/>
        </p:nvSpPr>
        <p:spPr>
          <a:xfrm>
            <a:off x="6429675" y="1481325"/>
            <a:ext cx="2371500" cy="15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Screenshot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Below</a:t>
            </a:r>
            <a:endParaRPr sz="1200" i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8" name="Google Shape;11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8" y="3608075"/>
            <a:ext cx="65246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45475"/>
            <a:ext cx="8839200" cy="14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1151</Words>
  <Application>Microsoft Office PowerPoint</Application>
  <PresentationFormat>On-screen Show (16:9)</PresentationFormat>
  <Paragraphs>213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Roboto Light</vt:lpstr>
      <vt:lpstr>Roboto Medium</vt:lpstr>
      <vt:lpstr>Roboto</vt:lpstr>
      <vt:lpstr>Roboto Black</vt:lpstr>
      <vt:lpstr>Arial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Sensitive Data Exposure</vt:lpstr>
      <vt:lpstr>Exploitation: Weak Passwords (Brute Force Attack) </vt:lpstr>
      <vt:lpstr>Exploitation: Unauthorized File Upload</vt:lpstr>
      <vt:lpstr>Exploitation: Remote Code Execution via Command Injection</vt:lpstr>
      <vt:lpstr>Blue Team Log Analysis and  Attack Characterization</vt:lpstr>
      <vt:lpstr>Analysis: Identifying the Port Scan</vt:lpstr>
      <vt:lpstr>Analysis: Identifying the Port Scan (cont.)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Ruben Ochoa-Banuelos</cp:lastModifiedBy>
  <cp:revision>7</cp:revision>
  <dcterms:modified xsi:type="dcterms:W3CDTF">2022-05-22T21:31:12Z</dcterms:modified>
</cp:coreProperties>
</file>